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  <p:sldMasterId id="2147483674" r:id="rId3"/>
  </p:sldMasterIdLst>
  <p:notesMasterIdLst>
    <p:notesMasterId r:id="rId35"/>
  </p:notesMasterIdLst>
  <p:sldIdLst>
    <p:sldId id="256" r:id="rId4"/>
    <p:sldId id="257" r:id="rId5"/>
    <p:sldId id="260" r:id="rId6"/>
    <p:sldId id="259" r:id="rId7"/>
    <p:sldId id="261" r:id="rId8"/>
    <p:sldId id="262" r:id="rId9"/>
    <p:sldId id="263" r:id="rId10"/>
    <p:sldId id="265" r:id="rId11"/>
    <p:sldId id="268" r:id="rId12"/>
    <p:sldId id="266" r:id="rId13"/>
    <p:sldId id="26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85" r:id="rId30"/>
    <p:sldId id="283" r:id="rId31"/>
    <p:sldId id="284" r:id="rId32"/>
    <p:sldId id="286" r:id="rId33"/>
    <p:sldId id="258" r:id="rId34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LOlwcEu8Z415uoH1sW+cE4jZ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/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/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57200" y="1604962"/>
            <a:ext cx="8045450" cy="397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47650" algn="l" rtl="0">
              <a:spcBef>
                <a:spcPts val="6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47650" algn="l" rtl="0">
              <a:spcBef>
                <a:spcPts val="6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47650" algn="l" rtl="0">
              <a:spcBef>
                <a:spcPts val="6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•"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7450" y="228600"/>
            <a:ext cx="13843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"/>
          <p:cNvSpPr txBox="1"/>
          <p:nvPr/>
        </p:nvSpPr>
        <p:spPr>
          <a:xfrm>
            <a:off x="1416050" y="9525"/>
            <a:ext cx="728503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Sarvajanik Education Society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arvajanik College of Engineering &amp; Technology, Surat.</a:t>
            </a:r>
            <a:b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of Computer Applications </a:t>
            </a:r>
            <a:b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Academic Year: 2025– 26</a:t>
            </a:r>
            <a:endParaRPr dirty="0"/>
          </a:p>
        </p:txBody>
      </p:sp>
      <p:sp>
        <p:nvSpPr>
          <p:cNvPr id="294" name="Google Shape;294;p1"/>
          <p:cNvSpPr txBox="1"/>
          <p:nvPr/>
        </p:nvSpPr>
        <p:spPr>
          <a:xfrm>
            <a:off x="1371600" y="1743075"/>
            <a:ext cx="6858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Project On</a:t>
            </a: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2000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 b="1" dirty="0">
                <a:solidFill>
                  <a:srgbClr val="423830"/>
                </a:solidFill>
                <a:latin typeface="+mj-lt"/>
              </a:rPr>
              <a:t>FurniZone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By</a:t>
            </a: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Sahil Dharani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(ET24MTCA011)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Kishan Pancholi(ET24MTCA036)</a:t>
            </a:r>
          </a:p>
          <a:p>
            <a:pPr lvl="0" algn="ctr">
              <a:buSzPts val="2000"/>
            </a:pPr>
            <a:r>
              <a:rPr lang="en-US" sz="2000" dirty="0"/>
              <a:t>Siya Sachan(ET24MTCA058)</a:t>
            </a:r>
          </a:p>
          <a:p>
            <a:pPr lvl="0" algn="ctr">
              <a:buSzPts val="2000"/>
            </a:pPr>
            <a:r>
              <a:rPr lang="en-US" sz="2000" dirty="0"/>
              <a:t>Vidhi Sorathia(ET24MTCA065)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M.C.A. II Sem. </a:t>
            </a:r>
            <a:r>
              <a:rPr lang="en-US" sz="1800" b="1" dirty="0">
                <a:solidFill>
                  <a:srgbClr val="262626"/>
                </a:solidFill>
              </a:rPr>
              <a:t>3</a:t>
            </a:r>
            <a:endParaRPr sz="18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en-US" sz="2000" dirty="0"/>
              <a:t>Margee </a:t>
            </a:r>
            <a:endParaRPr sz="1400" b="0" i="0" u="none" strike="noStrike" cap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dirty="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4281C-B7C4-CF39-49F6-15FE5DAB2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D4D74-EE70-E93A-8592-0A5204543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258"/>
            <a:ext cx="8229600" cy="5579407"/>
          </a:xfrm>
        </p:spPr>
        <p:txBody>
          <a:bodyPr/>
          <a:lstStyle/>
          <a:p>
            <a:pPr marL="114300" indent="0">
              <a:buNone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Activity</a:t>
            </a:r>
          </a:p>
          <a:p>
            <a:endParaRPr lang="en-IN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0DEAB85F-E671-7DBB-8EED-8AB436B0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2" y="1248838"/>
            <a:ext cx="7039897" cy="47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C8524-AE80-3567-FE18-78E740D23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E4553-CF6C-C45B-385C-B0A607F58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46755"/>
            <a:ext cx="8229600" cy="5579407"/>
          </a:xfrm>
        </p:spPr>
        <p:txBody>
          <a:bodyPr/>
          <a:lstStyle/>
          <a:p>
            <a:pPr marL="114300" indent="0">
              <a:buNone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User Flow Chart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AC6CE-8F09-CAAE-F239-3F8539AD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6" y="1287419"/>
            <a:ext cx="6699768" cy="46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0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CEC1E-4CB6-A0B7-5AC9-D4D26DFD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042818-85ED-6FB9-01B1-2F415A979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28664"/>
              </p:ext>
            </p:extLst>
          </p:nvPr>
        </p:nvGraphicFramePr>
        <p:xfrm>
          <a:off x="993058" y="2572859"/>
          <a:ext cx="7020231" cy="2785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278">
                  <a:extLst>
                    <a:ext uri="{9D8B030D-6E8A-4147-A177-3AD203B41FA5}">
                      <a16:colId xmlns:a16="http://schemas.microsoft.com/office/drawing/2014/main" val="945349784"/>
                    </a:ext>
                  </a:extLst>
                </a:gridCol>
                <a:gridCol w="984921">
                  <a:extLst>
                    <a:ext uri="{9D8B030D-6E8A-4147-A177-3AD203B41FA5}">
                      <a16:colId xmlns:a16="http://schemas.microsoft.com/office/drawing/2014/main" val="1408698433"/>
                    </a:ext>
                  </a:extLst>
                </a:gridCol>
                <a:gridCol w="737166">
                  <a:extLst>
                    <a:ext uri="{9D8B030D-6E8A-4147-A177-3AD203B41FA5}">
                      <a16:colId xmlns:a16="http://schemas.microsoft.com/office/drawing/2014/main" val="2642080210"/>
                    </a:ext>
                  </a:extLst>
                </a:gridCol>
                <a:gridCol w="1080974">
                  <a:extLst>
                    <a:ext uri="{9D8B030D-6E8A-4147-A177-3AD203B41FA5}">
                      <a16:colId xmlns:a16="http://schemas.microsoft.com/office/drawing/2014/main" val="3603567357"/>
                    </a:ext>
                  </a:extLst>
                </a:gridCol>
                <a:gridCol w="2668892">
                  <a:extLst>
                    <a:ext uri="{9D8B030D-6E8A-4147-A177-3AD203B41FA5}">
                      <a16:colId xmlns:a16="http://schemas.microsoft.com/office/drawing/2014/main" val="3752824005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9795166"/>
                  </a:ext>
                </a:extLst>
              </a:tr>
              <a:tr h="3847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admin_id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Primary Key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7485175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admin_name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Not Null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name of admin.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297839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admin_email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email of admin.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2325378"/>
                  </a:ext>
                </a:extLst>
              </a:tr>
              <a:tr h="8159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admin_mobile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mobile number of admin.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26428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admin_password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password of admin.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34409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9846A23-2812-F668-5FB9-183DAE42B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059132"/>
            <a:ext cx="22794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en-AU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61E9-D4E3-182B-6FCD-82C0C88EE64C}"/>
              </a:ext>
            </a:extLst>
          </p:cNvPr>
          <p:cNvSpPr txBox="1"/>
          <p:nvPr/>
        </p:nvSpPr>
        <p:spPr>
          <a:xfrm>
            <a:off x="685148" y="100761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</a:t>
            </a:r>
            <a:r>
              <a:rPr kumimoji="0" lang="en-AU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tbl_admin</a:t>
            </a:r>
            <a:endParaRPr kumimoji="0" lang="en-AU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</a:t>
            </a:r>
            <a:r>
              <a:rPr kumimoji="0" lang="en-AU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admin_id</a:t>
            </a:r>
            <a:endParaRPr kumimoji="0" lang="en-AU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admin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270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8A1B-521A-C153-200D-2B6AF1CE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AU" sz="1200" dirty="0">
                <a:solidFill>
                  <a:schemeClr val="tx2">
                    <a:lumMod val="10000"/>
                  </a:schemeClr>
                </a:solidFill>
              </a:rPr>
              <a:t>Table Name  : </a:t>
            </a:r>
            <a:r>
              <a:rPr lang="en-AU" sz="1200" dirty="0" err="1">
                <a:solidFill>
                  <a:schemeClr val="tx2">
                    <a:lumMod val="10000"/>
                  </a:schemeClr>
                </a:solidFill>
              </a:rPr>
              <a:t>tbl_user</a:t>
            </a:r>
            <a:br>
              <a:rPr lang="en-IN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AU" sz="1200" dirty="0">
                <a:solidFill>
                  <a:schemeClr val="tx2">
                    <a:lumMod val="10000"/>
                  </a:schemeClr>
                </a:solidFill>
              </a:rPr>
              <a:t>Primary Key : </a:t>
            </a:r>
            <a:r>
              <a:rPr lang="en-AU" sz="1200" dirty="0" err="1">
                <a:solidFill>
                  <a:schemeClr val="tx2">
                    <a:lumMod val="10000"/>
                  </a:schemeClr>
                </a:solidFill>
              </a:rPr>
              <a:t>user_id</a:t>
            </a:r>
            <a:br>
              <a:rPr lang="en-IN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AU" sz="1200" dirty="0">
                <a:solidFill>
                  <a:schemeClr val="tx2">
                    <a:lumMod val="10000"/>
                  </a:schemeClr>
                </a:solidFill>
              </a:rPr>
              <a:t>Description   : This table used for store the user information.</a:t>
            </a:r>
            <a:br>
              <a:rPr lang="en-IN" sz="1200" dirty="0">
                <a:solidFill>
                  <a:schemeClr val="tx2">
                    <a:lumMod val="10000"/>
                  </a:schemeClr>
                </a:solidFill>
              </a:rPr>
            </a:b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38AE9-D9B7-6DE3-31A4-3F30CCC05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FCD994-2978-F06C-B061-BBB740B9F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55692"/>
              </p:ext>
            </p:extLst>
          </p:nvPr>
        </p:nvGraphicFramePr>
        <p:xfrm>
          <a:off x="1366684" y="2450592"/>
          <a:ext cx="6121553" cy="3291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617">
                  <a:extLst>
                    <a:ext uri="{9D8B030D-6E8A-4147-A177-3AD203B41FA5}">
                      <a16:colId xmlns:a16="http://schemas.microsoft.com/office/drawing/2014/main" val="3902902279"/>
                    </a:ext>
                  </a:extLst>
                </a:gridCol>
                <a:gridCol w="859083">
                  <a:extLst>
                    <a:ext uri="{9D8B030D-6E8A-4147-A177-3AD203B41FA5}">
                      <a16:colId xmlns:a16="http://schemas.microsoft.com/office/drawing/2014/main" val="1548940742"/>
                    </a:ext>
                  </a:extLst>
                </a:gridCol>
                <a:gridCol w="745783">
                  <a:extLst>
                    <a:ext uri="{9D8B030D-6E8A-4147-A177-3AD203B41FA5}">
                      <a16:colId xmlns:a16="http://schemas.microsoft.com/office/drawing/2014/main" val="4174262173"/>
                    </a:ext>
                  </a:extLst>
                </a:gridCol>
                <a:gridCol w="1013039">
                  <a:extLst>
                    <a:ext uri="{9D8B030D-6E8A-4147-A177-3AD203B41FA5}">
                      <a16:colId xmlns:a16="http://schemas.microsoft.com/office/drawing/2014/main" val="1594220504"/>
                    </a:ext>
                  </a:extLst>
                </a:gridCol>
                <a:gridCol w="2186031">
                  <a:extLst>
                    <a:ext uri="{9D8B030D-6E8A-4147-A177-3AD203B41FA5}">
                      <a16:colId xmlns:a16="http://schemas.microsoft.com/office/drawing/2014/main" val="3553214085"/>
                    </a:ext>
                  </a:extLst>
                </a:gridCol>
              </a:tblGrid>
              <a:tr h="485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18630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user_id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11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9962439"/>
                  </a:ext>
                </a:extLst>
              </a:tr>
              <a:tr h="485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name of user.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9774412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user_email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email of user.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506149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user_password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password of user.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775483"/>
                  </a:ext>
                </a:extLst>
              </a:tr>
              <a:tr h="4585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user_phone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phone of user.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725600"/>
                  </a:ext>
                </a:extLst>
              </a:tr>
              <a:tr h="485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User_pic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pic of user.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973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11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8C29D-5157-6C82-07CF-8940C2136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B4A521-B259-FF9D-5018-6D8A83FF7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9318"/>
              </p:ext>
            </p:extLst>
          </p:nvPr>
        </p:nvGraphicFramePr>
        <p:xfrm>
          <a:off x="1248697" y="2525076"/>
          <a:ext cx="5918035" cy="2518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6230">
                  <a:extLst>
                    <a:ext uri="{9D8B030D-6E8A-4147-A177-3AD203B41FA5}">
                      <a16:colId xmlns:a16="http://schemas.microsoft.com/office/drawing/2014/main" val="3610787726"/>
                    </a:ext>
                  </a:extLst>
                </a:gridCol>
                <a:gridCol w="982846">
                  <a:extLst>
                    <a:ext uri="{9D8B030D-6E8A-4147-A177-3AD203B41FA5}">
                      <a16:colId xmlns:a16="http://schemas.microsoft.com/office/drawing/2014/main" val="1225701897"/>
                    </a:ext>
                  </a:extLst>
                </a:gridCol>
                <a:gridCol w="637069">
                  <a:extLst>
                    <a:ext uri="{9D8B030D-6E8A-4147-A177-3AD203B41FA5}">
                      <a16:colId xmlns:a16="http://schemas.microsoft.com/office/drawing/2014/main" val="2560322807"/>
                    </a:ext>
                  </a:extLst>
                </a:gridCol>
                <a:gridCol w="990531">
                  <a:extLst>
                    <a:ext uri="{9D8B030D-6E8A-4147-A177-3AD203B41FA5}">
                      <a16:colId xmlns:a16="http://schemas.microsoft.com/office/drawing/2014/main" val="3323546361"/>
                    </a:ext>
                  </a:extLst>
                </a:gridCol>
                <a:gridCol w="2221359">
                  <a:extLst>
                    <a:ext uri="{9D8B030D-6E8A-4147-A177-3AD203B41FA5}">
                      <a16:colId xmlns:a16="http://schemas.microsoft.com/office/drawing/2014/main" val="3235746738"/>
                    </a:ext>
                  </a:extLst>
                </a:gridCol>
              </a:tblGrid>
              <a:tr h="7232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704464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cat_id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9771942"/>
                  </a:ext>
                </a:extLst>
              </a:tr>
              <a:tr h="7232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cat_name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Varchar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category name of category.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56403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cat_pic1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pic 1 of category.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898250"/>
                  </a:ext>
                </a:extLst>
              </a:tr>
              <a:tr h="3574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cat_pic2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IN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pic 2 of category.</a:t>
                      </a:r>
                      <a:endParaRPr lang="en-IN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59269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5B3B912-54E0-C281-A3B3-189A7F832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5806" y="522971"/>
            <a:ext cx="84409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tbl_category</a:t>
            </a:r>
            <a:endParaRPr kumimoji="0" lang="en-AU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cat_id</a:t>
            </a:r>
            <a:endParaRPr kumimoji="0" lang="en-AU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category.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7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91283-9C50-A286-C6AB-ECEB2DDBD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31174D-2F82-5EA0-AB0C-A02C87E29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0089"/>
              </p:ext>
            </p:extLst>
          </p:nvPr>
        </p:nvGraphicFramePr>
        <p:xfrm>
          <a:off x="1097280" y="2550000"/>
          <a:ext cx="6784848" cy="2936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7182">
                  <a:extLst>
                    <a:ext uri="{9D8B030D-6E8A-4147-A177-3AD203B41FA5}">
                      <a16:colId xmlns:a16="http://schemas.microsoft.com/office/drawing/2014/main" val="3947838823"/>
                    </a:ext>
                  </a:extLst>
                </a:gridCol>
                <a:gridCol w="862048">
                  <a:extLst>
                    <a:ext uri="{9D8B030D-6E8A-4147-A177-3AD203B41FA5}">
                      <a16:colId xmlns:a16="http://schemas.microsoft.com/office/drawing/2014/main" val="726089279"/>
                    </a:ext>
                  </a:extLst>
                </a:gridCol>
                <a:gridCol w="714311">
                  <a:extLst>
                    <a:ext uri="{9D8B030D-6E8A-4147-A177-3AD203B41FA5}">
                      <a16:colId xmlns:a16="http://schemas.microsoft.com/office/drawing/2014/main" val="1391689755"/>
                    </a:ext>
                  </a:extLst>
                </a:gridCol>
                <a:gridCol w="992796">
                  <a:extLst>
                    <a:ext uri="{9D8B030D-6E8A-4147-A177-3AD203B41FA5}">
                      <a16:colId xmlns:a16="http://schemas.microsoft.com/office/drawing/2014/main" val="442099543"/>
                    </a:ext>
                  </a:extLst>
                </a:gridCol>
                <a:gridCol w="2268511">
                  <a:extLst>
                    <a:ext uri="{9D8B030D-6E8A-4147-A177-3AD203B41FA5}">
                      <a16:colId xmlns:a16="http://schemas.microsoft.com/office/drawing/2014/main" val="2302797569"/>
                    </a:ext>
                  </a:extLst>
                </a:gridCol>
              </a:tblGrid>
              <a:tr h="60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Column name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46283"/>
                  </a:ext>
                </a:extLst>
              </a:tr>
              <a:tr h="573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product_id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611010"/>
                  </a:ext>
                </a:extLst>
              </a:tr>
              <a:tr h="6077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product_name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Product name.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3698005"/>
                  </a:ext>
                </a:extLst>
              </a:tr>
              <a:tr h="573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product_color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255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Product </a:t>
                      </a:r>
                      <a:r>
                        <a:rPr lang="en-AU" sz="1200" dirty="0" err="1">
                          <a:effectLst/>
                        </a:rPr>
                        <a:t>color</a:t>
                      </a:r>
                      <a:r>
                        <a:rPr lang="en-AU" sz="1200" dirty="0">
                          <a:effectLst/>
                        </a:rPr>
                        <a:t>.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0831186"/>
                  </a:ext>
                </a:extLst>
              </a:tr>
              <a:tr h="573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product_price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255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Product price.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80430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9489BEE-0BD3-63A5-7D36-4DD4B2ACB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22971"/>
            <a:ext cx="37305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</a:t>
            </a:r>
            <a:r>
              <a:rPr kumimoji="0" lang="en-AU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tbl_</a:t>
            </a:r>
            <a:r>
              <a:rPr lang="en-AU" alt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sub_category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</a:t>
            </a:r>
            <a:r>
              <a:rPr kumimoji="0" lang="en-AU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product_id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Product. 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75BA0-4CFC-7CC7-A407-E78380297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274641"/>
            <a:ext cx="8339328" cy="65010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402827-CCE0-3A50-070D-1AE404C2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860847"/>
              </p:ext>
            </p:extLst>
          </p:nvPr>
        </p:nvGraphicFramePr>
        <p:xfrm>
          <a:off x="1271016" y="274641"/>
          <a:ext cx="6483095" cy="6501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581">
                  <a:extLst>
                    <a:ext uri="{9D8B030D-6E8A-4147-A177-3AD203B41FA5}">
                      <a16:colId xmlns:a16="http://schemas.microsoft.com/office/drawing/2014/main" val="3249306425"/>
                    </a:ext>
                  </a:extLst>
                </a:gridCol>
                <a:gridCol w="823709">
                  <a:extLst>
                    <a:ext uri="{9D8B030D-6E8A-4147-A177-3AD203B41FA5}">
                      <a16:colId xmlns:a16="http://schemas.microsoft.com/office/drawing/2014/main" val="2280584616"/>
                    </a:ext>
                  </a:extLst>
                </a:gridCol>
                <a:gridCol w="682542">
                  <a:extLst>
                    <a:ext uri="{9D8B030D-6E8A-4147-A177-3AD203B41FA5}">
                      <a16:colId xmlns:a16="http://schemas.microsoft.com/office/drawing/2014/main" val="3994984908"/>
                    </a:ext>
                  </a:extLst>
                </a:gridCol>
                <a:gridCol w="948643">
                  <a:extLst>
                    <a:ext uri="{9D8B030D-6E8A-4147-A177-3AD203B41FA5}">
                      <a16:colId xmlns:a16="http://schemas.microsoft.com/office/drawing/2014/main" val="3797485185"/>
                    </a:ext>
                  </a:extLst>
                </a:gridCol>
                <a:gridCol w="2167620">
                  <a:extLst>
                    <a:ext uri="{9D8B030D-6E8A-4147-A177-3AD203B41FA5}">
                      <a16:colId xmlns:a16="http://schemas.microsoft.com/office/drawing/2014/main" val="1949218755"/>
                    </a:ext>
                  </a:extLst>
                </a:gridCol>
              </a:tblGrid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product_discount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 dirty="0">
                          <a:effectLst/>
                        </a:rPr>
                        <a:t>Varchar</a:t>
                      </a:r>
                      <a:endParaRPr lang="en-US" sz="9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 dirty="0">
                          <a:effectLst/>
                        </a:rPr>
                        <a:t>100</a:t>
                      </a:r>
                      <a:endParaRPr lang="en-US" sz="9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discount.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1194000029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product_description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255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description.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4095882291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product_dimention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255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dimension.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543114246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product_weight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100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weight.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4097788743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product_primary_material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255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primary material.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648090004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product_warranty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255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warranty.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023917819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product_rating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100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rating.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146841561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product_specification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500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specification.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1838423425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product_pic1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500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pic1.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1869077024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product_pic2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500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pic2.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574620447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product_pic3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500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pic3.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33117361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product_pic4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500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Specify the Product pic4.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899463847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cat_id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>
                          <a:effectLst/>
                        </a:rPr>
                        <a:t>Varchar</a:t>
                      </a:r>
                      <a:endParaRPr lang="en-US" sz="9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 dirty="0">
                          <a:effectLst/>
                        </a:rPr>
                        <a:t>100</a:t>
                      </a:r>
                      <a:endParaRPr lang="en-US" sz="9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 dirty="0">
                          <a:effectLst/>
                        </a:rPr>
                        <a:t>Not Null</a:t>
                      </a:r>
                      <a:endParaRPr lang="en-US" sz="9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000" dirty="0">
                          <a:effectLst/>
                        </a:rPr>
                        <a:t>Specify the  category id.</a:t>
                      </a:r>
                      <a:endParaRPr lang="en-US" sz="9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002" marR="60002" marT="0" marB="0"/>
                </a:tc>
                <a:extLst>
                  <a:ext uri="{0D108BD9-81ED-4DB2-BD59-A6C34878D82A}">
                    <a16:rowId xmlns:a16="http://schemas.microsoft.com/office/drawing/2014/main" val="2030947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95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B517-1CEA-7D30-ABF5-6CD05F869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235D81-505A-074E-A0DF-13C23B8A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46775"/>
              </p:ext>
            </p:extLst>
          </p:nvPr>
        </p:nvGraphicFramePr>
        <p:xfrm>
          <a:off x="1536192" y="1984248"/>
          <a:ext cx="5952044" cy="3822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7668">
                  <a:extLst>
                    <a:ext uri="{9D8B030D-6E8A-4147-A177-3AD203B41FA5}">
                      <a16:colId xmlns:a16="http://schemas.microsoft.com/office/drawing/2014/main" val="3454707453"/>
                    </a:ext>
                  </a:extLst>
                </a:gridCol>
                <a:gridCol w="826223">
                  <a:extLst>
                    <a:ext uri="{9D8B030D-6E8A-4147-A177-3AD203B41FA5}">
                      <a16:colId xmlns:a16="http://schemas.microsoft.com/office/drawing/2014/main" val="235752322"/>
                    </a:ext>
                  </a:extLst>
                </a:gridCol>
                <a:gridCol w="734852">
                  <a:extLst>
                    <a:ext uri="{9D8B030D-6E8A-4147-A177-3AD203B41FA5}">
                      <a16:colId xmlns:a16="http://schemas.microsoft.com/office/drawing/2014/main" val="2065138438"/>
                    </a:ext>
                  </a:extLst>
                </a:gridCol>
                <a:gridCol w="918889">
                  <a:extLst>
                    <a:ext uri="{9D8B030D-6E8A-4147-A177-3AD203B41FA5}">
                      <a16:colId xmlns:a16="http://schemas.microsoft.com/office/drawing/2014/main" val="1509449630"/>
                    </a:ext>
                  </a:extLst>
                </a:gridCol>
                <a:gridCol w="2464412">
                  <a:extLst>
                    <a:ext uri="{9D8B030D-6E8A-4147-A177-3AD203B41FA5}">
                      <a16:colId xmlns:a16="http://schemas.microsoft.com/office/drawing/2014/main" val="57822077"/>
                    </a:ext>
                  </a:extLst>
                </a:gridCol>
              </a:tblGrid>
              <a:tr h="9513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902238"/>
                  </a:ext>
                </a:extLst>
              </a:tr>
              <a:tr h="95133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ban_id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419184"/>
                  </a:ext>
                </a:extLst>
              </a:tr>
              <a:tr h="49806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ban_title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255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Not Null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banner title of banner.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3554068"/>
                  </a:ext>
                </a:extLst>
              </a:tr>
              <a:tr h="95133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ban_img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500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banner image of banner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5464262"/>
                  </a:ext>
                </a:extLst>
              </a:tr>
              <a:tr h="47013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status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status of banner.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5108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DE93D6F-1F9F-2C07-D84E-9D3589F14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</a:t>
            </a:r>
            <a:r>
              <a:rPr kumimoji="0" lang="en-AU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tbl_banner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</a:t>
            </a:r>
            <a:r>
              <a:rPr kumimoji="0" lang="en-AU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ban_id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banner. 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9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04374-D568-1BFD-2779-8FFE95D60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F8088C-89A3-88FC-2128-220AA109E40E}"/>
              </a:ext>
            </a:extLst>
          </p:cNvPr>
          <p:cNvGraphicFramePr>
            <a:graphicFrameLocks noGrp="1"/>
          </p:cNvGraphicFramePr>
          <p:nvPr/>
        </p:nvGraphicFramePr>
        <p:xfrm>
          <a:off x="1655762" y="2046286"/>
          <a:ext cx="5832475" cy="3633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7160">
                  <a:extLst>
                    <a:ext uri="{9D8B030D-6E8A-4147-A177-3AD203B41FA5}">
                      <a16:colId xmlns:a16="http://schemas.microsoft.com/office/drawing/2014/main" val="22045545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324401817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161450867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1885458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933152623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Constraint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649532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coupon_id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645565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coupon_title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255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coupon title of coupon.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805930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coupon_code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coupon code of coupon.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67063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coupon_description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coupon description of coupon.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5992976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coupon_img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coupon image of coupon.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72639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coupon_discount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5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coupon discount of coupon.</a:t>
                      </a:r>
                      <a:endParaRPr lang="en-US" sz="105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859466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E477B4F-287C-B7D8-3FF8-128D6C3A3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tbl_coupon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ban_id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coupon.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0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D161-B9CB-6440-8C7D-EA107F38E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192" y="1024129"/>
            <a:ext cx="8293608" cy="5586984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FAB68E-1FEE-9A1F-ECC7-75A055D91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76676"/>
              </p:ext>
            </p:extLst>
          </p:nvPr>
        </p:nvGraphicFramePr>
        <p:xfrm>
          <a:off x="1353312" y="1024130"/>
          <a:ext cx="6409943" cy="5513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2432">
                  <a:extLst>
                    <a:ext uri="{9D8B030D-6E8A-4147-A177-3AD203B41FA5}">
                      <a16:colId xmlns:a16="http://schemas.microsoft.com/office/drawing/2014/main" val="883866885"/>
                    </a:ext>
                  </a:extLst>
                </a:gridCol>
                <a:gridCol w="881411">
                  <a:extLst>
                    <a:ext uri="{9D8B030D-6E8A-4147-A177-3AD203B41FA5}">
                      <a16:colId xmlns:a16="http://schemas.microsoft.com/office/drawing/2014/main" val="1005324133"/>
                    </a:ext>
                  </a:extLst>
                </a:gridCol>
                <a:gridCol w="773938">
                  <a:extLst>
                    <a:ext uri="{9D8B030D-6E8A-4147-A177-3AD203B41FA5}">
                      <a16:colId xmlns:a16="http://schemas.microsoft.com/office/drawing/2014/main" val="372588357"/>
                    </a:ext>
                  </a:extLst>
                </a:gridCol>
                <a:gridCol w="989581">
                  <a:extLst>
                    <a:ext uri="{9D8B030D-6E8A-4147-A177-3AD203B41FA5}">
                      <a16:colId xmlns:a16="http://schemas.microsoft.com/office/drawing/2014/main" val="1739512092"/>
                    </a:ext>
                  </a:extLst>
                </a:gridCol>
                <a:gridCol w="2562581">
                  <a:extLst>
                    <a:ext uri="{9D8B030D-6E8A-4147-A177-3AD203B41FA5}">
                      <a16:colId xmlns:a16="http://schemas.microsoft.com/office/drawing/2014/main" val="184826538"/>
                    </a:ext>
                  </a:extLst>
                </a:gridCol>
              </a:tblGrid>
              <a:tr h="6266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Column name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Data type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Size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Constraint</a:t>
                      </a:r>
                      <a:endParaRPr lang="en-US" sz="1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Description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4013235339"/>
                  </a:ext>
                </a:extLst>
              </a:tr>
              <a:tr h="62661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id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Primary Key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Used to uniquely identify.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2691397889"/>
                  </a:ext>
                </a:extLst>
              </a:tr>
              <a:tr h="3192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uid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user id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879137524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pid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pid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96214265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pname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pname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369950754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ppic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500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ppic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415192460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date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300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date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660781772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time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300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time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3430660223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amount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Decimal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10,0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amount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1260728901"/>
                  </a:ext>
                </a:extLst>
              </a:tr>
              <a:tr h="62661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total_amount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Decimal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10,0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total amount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3954451691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quantity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quantity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200673724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status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status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2276138519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is_wishlist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Tinyint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wishlist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3351790715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state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Int</a:t>
                      </a:r>
                      <a:endParaRPr lang="en-US" sz="1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11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Specify the state of order.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2743071217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address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Varchar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100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>
                          <a:effectLst/>
                        </a:rPr>
                        <a:t>Not Null</a:t>
                      </a:r>
                      <a:endParaRPr lang="en-US" sz="10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200" dirty="0">
                          <a:effectLst/>
                        </a:rPr>
                        <a:t>Specify the address of delivery.</a:t>
                      </a:r>
                      <a:endParaRPr lang="en-US" sz="1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735" marR="66735" marT="0" marB="0"/>
                </a:tc>
                <a:extLst>
                  <a:ext uri="{0D108BD9-81ED-4DB2-BD59-A6C34878D82A}">
                    <a16:rowId xmlns:a16="http://schemas.microsoft.com/office/drawing/2014/main" val="5840361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D76C5D8-08C2-29EA-D0EA-919BB364B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175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Name  : tbl_order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Key : id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Description   : This table used for store the order.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97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"/>
          <p:cNvSpPr txBox="1"/>
          <p:nvPr/>
        </p:nvSpPr>
        <p:spPr>
          <a:xfrm>
            <a:off x="457200" y="432619"/>
            <a:ext cx="8229600" cy="604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</a:pPr>
            <a:r>
              <a:rPr lang="en-US" sz="2400" b="1" i="0" u="none" dirty="0">
                <a:solidFill>
                  <a:srgbClr val="202020"/>
                </a:solidFill>
                <a:latin typeface="+mj-lt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2400" b="1" dirty="0">
                <a:solidFill>
                  <a:srgbClr val="202020"/>
                </a:solidFill>
                <a:latin typeface="+mj-lt"/>
                <a:ea typeface="Times New Roman"/>
                <a:cs typeface="Times New Roman"/>
                <a:sym typeface="Times New Roman"/>
              </a:rPr>
              <a:t>Abstract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</a:pPr>
            <a:endParaRPr lang="en-US" sz="2400" dirty="0">
              <a:solidFill>
                <a:srgbClr val="202020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FurniZone is a furniture shopping platform designed to make furniture buying easier, faster, and more user-friendly. It has two main components: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Android Application (Kotlin)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– for customers to browse furniture, view offers, add products to the cart, and place orders.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Website Admin Panel (PHP)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– for managing products, categories, banners, coupons, and tracking orders/users.</a:t>
            </a:r>
            <a:br>
              <a:rPr lang="en-US" sz="2000" dirty="0">
                <a:latin typeface="+mn-lt"/>
                <a:cs typeface="Times New Roman" panose="02020603050405020304" pitchFamily="18" charset="0"/>
              </a:rPr>
            </a:br>
            <a:r>
              <a:rPr lang="en-US" sz="2000" dirty="0">
                <a:latin typeface="+mn-lt"/>
                <a:cs typeface="Times New Roman" panose="02020603050405020304" pitchFamily="18" charset="0"/>
              </a:rPr>
              <a:t>Both platforms are connected through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APIs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, ensuring real-time data synchronization between the admin and the customer app. The project aims to provide a modern, secure, and convenient online furniture shopping experience.</a:t>
            </a:r>
          </a:p>
        </p:txBody>
      </p:sp>
      <p:sp>
        <p:nvSpPr>
          <p:cNvPr id="301" name="Google Shape;301;p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fld id="{00000000-1234-1234-1234-123412341234}" type="slidenum">
              <a:rPr lang="en-US" sz="20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3885-8B82-73FF-1C46-B744B60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  <a:t>Admin and Dashboard</a:t>
            </a:r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58F1D-6997-A639-EEA8-3D4948B9D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8EE10-825B-B6A3-8DF8-EA0BACCE9C9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1" b="4531"/>
          <a:stretch/>
        </p:blipFill>
        <p:spPr bwMode="auto">
          <a:xfrm>
            <a:off x="621793" y="2186559"/>
            <a:ext cx="3291840" cy="2815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81758-CF24-FB21-90E2-15C45FA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02" y="2232279"/>
            <a:ext cx="3717607" cy="2690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86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A614-C18B-E589-3228-6D74D2C0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423830"/>
                </a:solidFill>
                <a:latin typeface="Bookman Old Style" pitchFamily="18" charset="0"/>
              </a:rPr>
              <a:t>Category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A970B-33D6-0EE2-2AE1-37A6B9FE4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844BD-E56C-AB26-29A5-2D7903C663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3400" y="1679893"/>
            <a:ext cx="3718560" cy="20158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8ED07-AA71-5DBA-9E15-1138B87519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92040" y="1679893"/>
            <a:ext cx="3407427" cy="2075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2E984-D58B-4AD1-703F-F036E3CE1B0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67940" y="3863181"/>
            <a:ext cx="3558540" cy="21693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8403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766E-BA3C-82F5-318B-83644919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423830"/>
                </a:solidFill>
                <a:latin typeface="Bookman Old Style" pitchFamily="18" charset="0"/>
              </a:rPr>
              <a:t>Product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1C82-EF86-FF6C-537E-4CF63340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08DBB-08A1-CD05-8F6D-FDE36DEF24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9195" y="1707271"/>
            <a:ext cx="3348445" cy="2537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C877D-820B-2A2F-5E19-FD8658FFE6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07627" y="1707271"/>
            <a:ext cx="3700053" cy="2419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F4EA6-0333-8A09-EAC1-98B8CBCB752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131822" y="4309114"/>
            <a:ext cx="5326379" cy="1771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30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FAFA-3F43-F1DD-6746-F484C057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  <a:t>Update Product</a:t>
            </a:r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836F3-FFA0-B4D9-7B5B-F39C32438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E7E02-B262-D84B-07CB-432A5389E0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6280" y="1775460"/>
            <a:ext cx="3665220" cy="2926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EE0EF-D258-7B64-09D3-000E66C074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95800" y="2042160"/>
            <a:ext cx="3931920" cy="23926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8593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3FFD-34B7-C5DB-5593-5D7E6890F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Update Banner</a:t>
            </a:r>
          </a:p>
          <a:p>
            <a:r>
              <a:rPr lang="en-IN" sz="800" dirty="0"/>
              <a:t>Update Banner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B13AE-C036-B335-D736-36549EE0BC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57200" y="589219"/>
            <a:ext cx="3665220" cy="2839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35E89-CEB1-C73A-6DCC-76987375FC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77740" y="1752869"/>
            <a:ext cx="4366260" cy="25650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9F007-30B7-35F2-F68C-F18581749F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11191" y="3726425"/>
            <a:ext cx="3609349" cy="22910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691E0-4E1E-CDD2-AA6A-6E8D254E2D6A}"/>
              </a:ext>
            </a:extLst>
          </p:cNvPr>
          <p:cNvSpPr txBox="1"/>
          <p:nvPr/>
        </p:nvSpPr>
        <p:spPr>
          <a:xfrm>
            <a:off x="5928360" y="43179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Add Banner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09A77-2558-82E1-F6B0-DE8E8085EB76}"/>
              </a:ext>
            </a:extLst>
          </p:cNvPr>
          <p:cNvSpPr txBox="1"/>
          <p:nvPr/>
        </p:nvSpPr>
        <p:spPr>
          <a:xfrm>
            <a:off x="1253490" y="5986294"/>
            <a:ext cx="525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Update Banner</a:t>
            </a:r>
          </a:p>
        </p:txBody>
      </p:sp>
    </p:spTree>
    <p:extLst>
      <p:ext uri="{BB962C8B-B14F-4D97-AF65-F5344CB8AC3E}">
        <p14:creationId xmlns:p14="http://schemas.microsoft.com/office/powerpoint/2010/main" val="159681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7E83-7540-6BE2-863D-D448F68E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  <a:t>Coupon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13876-0F21-00BB-998F-06E08A204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Update Coupon</a:t>
            </a:r>
          </a:p>
          <a:p>
            <a:r>
              <a:rPr lang="en-IN" sz="800" dirty="0"/>
              <a:t>Update Coupon</a:t>
            </a:r>
          </a:p>
          <a:p>
            <a:r>
              <a:rPr lang="en-IN" sz="800" dirty="0"/>
              <a:t>Update Coupon</a:t>
            </a:r>
          </a:p>
          <a:p>
            <a:r>
              <a:rPr lang="en-IN" sz="800" dirty="0"/>
              <a:t>Update Coupon</a:t>
            </a:r>
          </a:p>
          <a:p>
            <a:r>
              <a:rPr lang="en-IN" sz="800" dirty="0"/>
              <a:t>Update Coupon</a:t>
            </a:r>
          </a:p>
          <a:p>
            <a:r>
              <a:rPr lang="en-IN" sz="800" dirty="0"/>
              <a:t>Add Coupon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F6C53-FEE2-3D46-81F4-99320FD4EE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46463" y="1683405"/>
            <a:ext cx="4170317" cy="211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134DF-53FE-A95A-C4BF-EFF89331B0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6043" y="1683405"/>
            <a:ext cx="3352800" cy="2207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7EFC2-97C7-7567-3F29-C6C2F367A79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11060" y="3885585"/>
            <a:ext cx="3794983" cy="21337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635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381B-30A5-D6A8-2D5F-518BD8BD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  <a:t>Total order and Total user</a:t>
            </a:r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4856D-AE00-D303-EB45-FD95ED620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Total Order</a:t>
            </a:r>
          </a:p>
          <a:p>
            <a:r>
              <a:rPr lang="en-US" sz="1100" dirty="0" err="1"/>
              <a:t>dfddsdsd</a:t>
            </a:r>
            <a:r>
              <a:rPr lang="en-IN" sz="1100" dirty="0"/>
              <a:t>Total User</a:t>
            </a:r>
          </a:p>
          <a:p>
            <a:r>
              <a:rPr lang="en-IN" sz="1100" dirty="0"/>
              <a:t>Total User</a:t>
            </a:r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D1AA2-67E0-72A6-E19C-51A6260C20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7754" y="1747753"/>
            <a:ext cx="4278086" cy="28699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2BF16-BBA5-0317-53B5-C5A9F4F454B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68240" y="2043705"/>
            <a:ext cx="3566160" cy="2278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DA2DDC2E-04D8-EAC2-F627-516AE8DECB19}"/>
              </a:ext>
            </a:extLst>
          </p:cNvPr>
          <p:cNvSpPr txBox="1"/>
          <p:nvPr/>
        </p:nvSpPr>
        <p:spPr>
          <a:xfrm>
            <a:off x="1569720" y="4569450"/>
            <a:ext cx="1973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900" dirty="0"/>
              <a:t>Total Order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0ADC959-9905-ED40-6731-E0420A155DC2}"/>
              </a:ext>
            </a:extLst>
          </p:cNvPr>
          <p:cNvSpPr txBox="1"/>
          <p:nvPr/>
        </p:nvSpPr>
        <p:spPr>
          <a:xfrm>
            <a:off x="5250180" y="4386887"/>
            <a:ext cx="3581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800" dirty="0"/>
              <a:t>Total User</a:t>
            </a:r>
          </a:p>
        </p:txBody>
      </p:sp>
    </p:spTree>
    <p:extLst>
      <p:ext uri="{BB962C8B-B14F-4D97-AF65-F5344CB8AC3E}">
        <p14:creationId xmlns:p14="http://schemas.microsoft.com/office/powerpoint/2010/main" val="2010568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85B1-385F-5F38-C934-5C9F91CC6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9FE2-7A8D-1E12-9D7C-2F3F8200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84CF0-C0BA-829C-649B-5C7BEDA0E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Total</a:t>
            </a:r>
            <a:endParaRPr lang="en-IN" sz="1100" dirty="0"/>
          </a:p>
          <a:p>
            <a:r>
              <a:rPr lang="en-IN" sz="1100" dirty="0"/>
              <a:t>Total User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506E5-F72D-9E08-AA3E-93B385B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62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86AE3-EAC5-02FA-47C5-BF4C3CE1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66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E40E0-C74D-AA7C-F00C-99727E07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E9BA-2627-C556-7C76-F4FD7E98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6E2C8-A1B6-90E8-5FB1-17C31DAE2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Total</a:t>
            </a:r>
            <a:endParaRPr lang="en-IN" sz="1100" dirty="0"/>
          </a:p>
          <a:p>
            <a:r>
              <a:rPr lang="en-IN" sz="1100" dirty="0"/>
              <a:t>Total User</a:t>
            </a:r>
          </a:p>
          <a:p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EA01A-C002-A61B-A3A6-0F915A59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26" y="-1"/>
            <a:ext cx="3086100" cy="6849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E77502-758B-2113-D8E3-E0099DAA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99" y="-8827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919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57C2-0B05-BF0F-7EB2-D432E607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BCFE-4F38-B979-90AA-94DA4DDC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5A15-0446-5E3E-B9BB-A970E4301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Total</a:t>
            </a:r>
            <a:endParaRPr lang="en-IN" sz="1100" dirty="0"/>
          </a:p>
          <a:p>
            <a:r>
              <a:rPr lang="en-IN" sz="1100" dirty="0"/>
              <a:t>Total User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82E6D-A35D-19FD-8FC7-FD88CA1E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90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0CFE3-BC5C-4B8D-EEC4-83A675D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6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16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5CC1E-C776-0658-419B-AAFFED0F4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2116"/>
            <a:ext cx="8229600" cy="5781367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Objective</a:t>
            </a:r>
          </a:p>
          <a:p>
            <a:endParaRPr lang="en-US" sz="20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create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furniture shopping solution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with a mobile app for customers and a web-based admin panel for management.</a:t>
            </a:r>
          </a:p>
          <a:p>
            <a:pPr>
              <a:buClr>
                <a:schemeClr val="accent4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enable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real-time product and order management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through API integration.</a:t>
            </a:r>
          </a:p>
          <a:p>
            <a:pPr>
              <a:buClr>
                <a:schemeClr val="accent4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improve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customer experience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with easy navigation, secure payments, and personalized offers.</a:t>
            </a:r>
          </a:p>
          <a:p>
            <a:pPr>
              <a:buClr>
                <a:schemeClr val="accent4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provide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administrators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with efficient tools for inventory management, order tracking, and sales analysis.</a:t>
            </a:r>
          </a:p>
          <a:p>
            <a:pPr>
              <a:buClr>
                <a:schemeClr val="accent4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reduce the time and effort required for both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buying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and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managing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furniture products.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49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091F4-6429-8742-9D57-BDADF1B3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F40E-9188-671A-7CEA-5A8E9C35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800" dirty="0">
                <a:solidFill>
                  <a:srgbClr val="423830"/>
                </a:solidFill>
                <a:latin typeface="Bookman Old Style" pitchFamily="18" charset="0"/>
              </a:rPr>
            </a:b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F801-60CE-8E2E-752C-FB4DE2B6F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896" y="1874837"/>
            <a:ext cx="8229600" cy="4525962"/>
          </a:xfrm>
        </p:spPr>
        <p:txBody>
          <a:bodyPr/>
          <a:lstStyle/>
          <a:p>
            <a:r>
              <a:rPr lang="en-IN" sz="800" dirty="0"/>
              <a:t>Total</a:t>
            </a:r>
            <a:endParaRPr lang="en-IN" sz="1100" dirty="0"/>
          </a:p>
          <a:p>
            <a:r>
              <a:rPr lang="en-IN" sz="1100" dirty="0"/>
              <a:t>Total User</a:t>
            </a:r>
          </a:p>
          <a:p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BF880-27EF-C486-05C9-30035F23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96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F11D9-9AC5-D73F-7F76-DD39B9A1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4" y="0"/>
            <a:ext cx="30861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23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 txBox="1"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en-US" sz="36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You</a:t>
            </a:r>
            <a:endParaRPr/>
          </a:p>
        </p:txBody>
      </p:sp>
      <p:sp>
        <p:nvSpPr>
          <p:cNvPr id="308" name="Google Shape;308;p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29F1D-1993-8BE5-D64F-F8ADF639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48792"/>
            <a:ext cx="8229600" cy="6070862"/>
          </a:xfrm>
        </p:spPr>
        <p:txBody>
          <a:bodyPr/>
          <a:lstStyle/>
          <a:p>
            <a:pPr marL="114300" indent="0">
              <a:buNone/>
            </a:pPr>
            <a:r>
              <a:rPr lang="en-IN" sz="2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System Description (Technologies Used)</a:t>
            </a:r>
          </a:p>
          <a:p>
            <a:endParaRPr lang="en-IN" sz="20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Frontend:</a:t>
            </a:r>
            <a:endParaRPr lang="en-IN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Kotlin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for Android app development.</a:t>
            </a: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HTML, CSS, JavaScript (Bootstrap)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for website interface.</a:t>
            </a:r>
          </a:p>
          <a:p>
            <a:pPr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Backend:</a:t>
            </a:r>
            <a:endParaRPr lang="en-IN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PHP (Core PHP)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for the admin panel and API handling.</a:t>
            </a:r>
          </a:p>
          <a:p>
            <a:pPr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Database:</a:t>
            </a:r>
            <a:endParaRPr lang="en-IN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MySQL (via </a:t>
            </a:r>
            <a:r>
              <a:rPr lang="en-IN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XAMPP</a:t>
            </a: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)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for storing product, user, and order data during development and testing.</a:t>
            </a:r>
          </a:p>
          <a:p>
            <a:pPr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API Integration:</a:t>
            </a:r>
            <a:endParaRPr lang="en-IN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REST APIs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to connect the Android app with the PHP backend for real-time updates.</a:t>
            </a:r>
          </a:p>
          <a:p>
            <a:pPr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Other Tools:</a:t>
            </a:r>
            <a:endParaRPr lang="en-IN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Payment Gateway API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for secure online payments.</a:t>
            </a: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XAMPP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– as a local development environment for PHP and MySQL.</a:t>
            </a:r>
            <a:endParaRPr lang="en-I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4">
                  <a:lumMod val="50000"/>
                </a:schemeClr>
              </a:buClr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Implementing OTP-based phone number verification for user authentication.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40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8C2F-FAAF-4E4A-392D-CB3CBE8E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00099"/>
            <a:ext cx="8229600" cy="5257801"/>
          </a:xfrm>
        </p:spPr>
        <p:txBody>
          <a:bodyPr/>
          <a:lstStyle/>
          <a:p>
            <a:pPr marL="114300" indent="0">
              <a:buNone/>
            </a:pPr>
            <a:r>
              <a:rPr lang="en-IN" sz="2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1) Android App (Kotlin) – Customer Side</a:t>
            </a:r>
          </a:p>
          <a:p>
            <a:endParaRPr lang="en-IN" sz="20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Start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Home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View Categories, Products, Offers, Search, Profile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Category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Product List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Product Details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Add to Cart / Buy Now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Cart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Update Quantity / Remove Item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Checkout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Select Payment Method (Online/Offline)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Order Confirmation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Profile Page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View Orders, Edit Profile, Logout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9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C76D-062B-7C4E-04B0-91991136D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65608"/>
            <a:ext cx="8229600" cy="5560554"/>
          </a:xfrm>
        </p:spPr>
        <p:txBody>
          <a:bodyPr/>
          <a:lstStyle/>
          <a:p>
            <a:pPr marL="114300" indent="0">
              <a:buNone/>
            </a:pPr>
            <a:r>
              <a:rPr lang="en-IN" sz="2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2) Admin Panel (PHP) – Website Side</a:t>
            </a:r>
          </a:p>
          <a:p>
            <a:endParaRPr lang="en-IN" sz="20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Admin Login</a:t>
            </a:r>
          </a:p>
          <a:p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Dashboard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Overview of Total Orders &amp; Users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Manage Categories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Add, Update, Delete Category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Manage Products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Add Furniture, Update, Delete Product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Manage Banners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Add, Update, Delete Banner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Manage Coupons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Add, Update, Delete Coupon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Order Management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View Orders, Change Status (Pending, Shipped, Delivered)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⬇</a:t>
            </a:r>
            <a:b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User Management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→ View Registered Users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326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6A563-2D59-823E-BA5E-43DA90924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46755"/>
            <a:ext cx="8229600" cy="5579407"/>
          </a:xfrm>
        </p:spPr>
        <p:txBody>
          <a:bodyPr/>
          <a:lstStyle/>
          <a:p>
            <a:pPr marL="114300" indent="0">
              <a:buNone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3) API &amp; Database (</a:t>
            </a:r>
            <a:r>
              <a:rPr lang="en-IN" sz="1800" b="1" dirty="0" err="1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XAMPP</a:t>
            </a: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MySQL)</a:t>
            </a:r>
          </a:p>
          <a:p>
            <a:endParaRPr lang="en-IN" sz="1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REST API handles </a:t>
            </a: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data exchange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 between Android app &amp; PHP backend.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MySQL database stores </a:t>
            </a: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all categories, products, orders, users, banners, and coupons</a:t>
            </a:r>
            <a:r>
              <a:rPr lang="en-IN" sz="1800" dirty="0">
                <a:solidFill>
                  <a:schemeClr val="tx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27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24597-977C-47D9-6484-9B2F6B72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93638-8AB5-6E26-97A7-0C0A6940C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46755"/>
            <a:ext cx="8229600" cy="5579407"/>
          </a:xfrm>
        </p:spPr>
        <p:txBody>
          <a:bodyPr/>
          <a:lstStyle/>
          <a:p>
            <a:pPr marL="114300" indent="0">
              <a:buNone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Flow Chart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26-1A99-F2E2-96F8-3A41893D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1" y="1135423"/>
            <a:ext cx="5064538" cy="53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1457-1D24-5060-A891-B0B6FE5B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dirty="0"/>
              <a:t>Admin side:</a:t>
            </a:r>
            <a:br>
              <a:rPr lang="en-US" sz="1600" b="1" dirty="0"/>
            </a:b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843C-7E3C-5D1D-4B66-19DCDF31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6059"/>
            <a:ext cx="8229600" cy="452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5707-34A2-3A09-F4DA-075D5BDA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723485"/>
            <a:ext cx="7780713" cy="427939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9DF03D-5B3C-B42C-5F49-21516FDA62DD}"/>
              </a:ext>
            </a:extLst>
          </p:cNvPr>
          <p:cNvSpPr txBox="1">
            <a:spLocks/>
          </p:cNvSpPr>
          <p:nvPr/>
        </p:nvSpPr>
        <p:spPr>
          <a:xfrm>
            <a:off x="457200" y="517258"/>
            <a:ext cx="8229600" cy="557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IN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10026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">
      <a:dk1>
        <a:srgbClr val="4C4C4C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0404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_Office Theme">
  <a:themeElements>
    <a:clrScheme name="">
      <a:dk1>
        <a:srgbClr val="4C4C4C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0404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4_Office Theme">
  <a:themeElements>
    <a:clrScheme name="">
      <a:dk1>
        <a:srgbClr val="4C4C4C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0404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1591</Words>
  <Application>Microsoft Office PowerPoint</Application>
  <PresentationFormat>On-screen Show (4:3)</PresentationFormat>
  <Paragraphs>435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Bookman Old Style</vt:lpstr>
      <vt:lpstr>Calibri</vt:lpstr>
      <vt:lpstr>Times New Roman</vt:lpstr>
      <vt:lpstr>2_Office Theme</vt:lpstr>
      <vt:lpstr>13_Office Theme</vt:lpstr>
      <vt:lpstr>14_Office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side: </vt:lpstr>
      <vt:lpstr>PowerPoint Presentation</vt:lpstr>
      <vt:lpstr>PowerPoint Presentation</vt:lpstr>
      <vt:lpstr>PowerPoint Presentation</vt:lpstr>
      <vt:lpstr>Table Name  : tbl_user Primary Key : user_id Description   : This table used for store the user information. </vt:lpstr>
      <vt:lpstr>Table Name  : tbl_category Primary Key : cat_id Description   : This table used for store the category. </vt:lpstr>
      <vt:lpstr>Table Name  : tbl_sub_category Primary Key : product_id Description   : This table used for store the Product. </vt:lpstr>
      <vt:lpstr>PowerPoint Presentation</vt:lpstr>
      <vt:lpstr>Table Name  : tbl_banner Primary Key : ban_id Description   : This table used for store the banner. </vt:lpstr>
      <vt:lpstr>Table Name  : tbl_coupon Primary Key : ban_id Description   : This table used for store the coupon. </vt:lpstr>
      <vt:lpstr>Table Name  : tbl_order Primary Key : id Description   : This table used for store the order. </vt:lpstr>
      <vt:lpstr>Admin and Dashboard </vt:lpstr>
      <vt:lpstr>Category</vt:lpstr>
      <vt:lpstr>Product</vt:lpstr>
      <vt:lpstr>Update Product </vt:lpstr>
      <vt:lpstr>PowerPoint Presentation</vt:lpstr>
      <vt:lpstr>Coupon</vt:lpstr>
      <vt:lpstr>Total order and Total user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kgayatri</dc:creator>
  <cp:lastModifiedBy>Vidhi Sorathia</cp:lastModifiedBy>
  <cp:revision>42</cp:revision>
  <dcterms:created xsi:type="dcterms:W3CDTF">1601-01-01T00:00:00Z</dcterms:created>
  <dcterms:modified xsi:type="dcterms:W3CDTF">2025-08-30T11:19:31Z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16393�뾝�뾝ꆌक-9.1.0.4945</vt:lpwstr>
  </property>
</Properties>
</file>